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72" d="100"/>
          <a:sy n="72" d="100"/>
        </p:scale>
        <p:origin x="660" y="78"/>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16/02/2023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16/02/2023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Daniel Barnes</a:t>
            </a:r>
          </a:p>
        </p:txBody>
      </p:sp>
      <p:sp>
        <p:nvSpPr>
          <p:cNvPr id="5" name="Rectangle: Rounded Corners 4">
            <a:extLst>
              <a:ext uri="{FF2B5EF4-FFF2-40B4-BE49-F238E27FC236}">
                <a16:creationId xmlns:a16="http://schemas.microsoft.com/office/drawing/2014/main" id="{0BF51502-B9C9-4442-A8A8-9635F82E822A}"/>
              </a:ext>
            </a:extLst>
          </p:cNvPr>
          <p:cNvSpPr/>
          <p:nvPr/>
        </p:nvSpPr>
        <p:spPr>
          <a:xfrm>
            <a:off x="403894" y="5805264"/>
            <a:ext cx="2307730" cy="279613"/>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Onumaku Victory</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
        <p:nvSpPr>
          <p:cNvPr id="29" name="Rectangle: Rounded Corners 28">
            <a:extLst>
              <a:ext uri="{FF2B5EF4-FFF2-40B4-BE49-F238E27FC236}">
                <a16:creationId xmlns:a16="http://schemas.microsoft.com/office/drawing/2014/main" id="{3AEE9D44-2B24-4E01-AED4-D14DE4CF4BD9}"/>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6" name="Rectangle: Rounded Corners 5">
            <a:extLst>
              <a:ext uri="{FF2B5EF4-FFF2-40B4-BE49-F238E27FC236}">
                <a16:creationId xmlns:a16="http://schemas.microsoft.com/office/drawing/2014/main" id="{5A9D57A8-DE5C-4B5C-B22F-143F87E35A3A}"/>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a:solidFill>
                  <a:srgbClr val="61AFEF"/>
                </a:solidFill>
                <a:latin typeface="Consolas" panose="020B0609020204030204" pitchFamily="49" charset="0"/>
              </a:rPr>
              <a:t>folium.Circle</a:t>
            </a:r>
            <a:r>
              <a:rPr lang="en-GB" sz="1200" dirty="0"/>
              <a:t> and </a:t>
            </a:r>
            <a:r>
              <a:rPr lang="en-GB" sz="1200" dirty="0">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a:solidFill>
                  <a:srgbClr val="61AFEF"/>
                </a:solidFill>
                <a:latin typeface="Consolas" panose="020B0609020204030204" pitchFamily="49" charset="0"/>
              </a:rPr>
              <a:t>folium.Marker</a:t>
            </a:r>
            <a:r>
              <a:rPr lang="en-GB" sz="1200" dirty="0"/>
              <a:t> to the </a:t>
            </a:r>
            <a:r>
              <a:rPr lang="en-GB" sz="1200" dirty="0">
                <a:solidFill>
                  <a:srgbClr val="61AFEF"/>
                </a:solidFill>
                <a:latin typeface="Consolas" panose="020B0609020204030204" pitchFamily="49" charset="0"/>
              </a:rPr>
              <a:t>MarkerCluster()</a:t>
            </a:r>
            <a:r>
              <a:rPr lang="en-GB" sz="1200" dirty="0"/>
              <a:t> object.</a:t>
            </a:r>
          </a:p>
          <a:p>
            <a:pPr marL="647700" lvl="2" indent="-285750"/>
            <a:r>
              <a:rPr lang="en-GB" sz="1200" dirty="0"/>
              <a:t>Create an icon as a text label, assigning the </a:t>
            </a:r>
            <a:r>
              <a:rPr lang="en-GB" sz="1200" dirty="0">
                <a:solidFill>
                  <a:srgbClr val="61AFEF"/>
                </a:solidFill>
                <a:latin typeface="Consolas" panose="020B0609020204030204" pitchFamily="49" charset="0"/>
              </a:rPr>
              <a:t>icon_color </a:t>
            </a:r>
            <a:r>
              <a:rPr lang="en-GB" sz="1200" dirty="0"/>
              <a:t>as the </a:t>
            </a:r>
            <a:r>
              <a:rPr lang="en-GB" sz="1200" dirty="0">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Rectangle: Rounded Corners 4">
            <a:extLst>
              <a:ext uri="{FF2B5EF4-FFF2-40B4-BE49-F238E27FC236}">
                <a16:creationId xmlns:a16="http://schemas.microsoft.com/office/drawing/2014/main" id="{1A89215C-82B4-4976-968C-3BBED5A754C4}"/>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a:solidFill>
                  <a:srgbClr val="61AFEF"/>
                </a:solidFill>
                <a:latin typeface="Consolas" panose="020B0609020204030204" pitchFamily="49" charset="0"/>
              </a:rPr>
              <a:t>px.pie()</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a:solidFill>
                  <a:srgbClr val="61AFEF"/>
                </a:solidFill>
                <a:latin typeface="Consolas" panose="020B0609020204030204" pitchFamily="49" charset="0"/>
              </a:rPr>
              <a:t>dcc.Dropdown()</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a:solidFill>
                  <a:srgbClr val="61AFEF"/>
                </a:solidFill>
                <a:latin typeface="Consolas" panose="020B0609020204030204" pitchFamily="49" charset="0"/>
              </a:rPr>
              <a:t>px.scatter()</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6" name="Rectangle: Rounded Corners 5">
            <a:extLst>
              <a:ext uri="{FF2B5EF4-FFF2-40B4-BE49-F238E27FC236}">
                <a16:creationId xmlns:a16="http://schemas.microsoft.com/office/drawing/2014/main" id="{7A60419B-CD83-48BF-9B17-77447AB57BC9}"/>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best_score_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
        <p:nvSpPr>
          <p:cNvPr id="31" name="Rectangle: Rounded Corners 30">
            <a:extLst>
              <a:ext uri="{FF2B5EF4-FFF2-40B4-BE49-F238E27FC236}">
                <a16:creationId xmlns:a16="http://schemas.microsoft.com/office/drawing/2014/main" id="{3D695D68-591A-419F-AB75-4892F219757C}"/>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C74D693A-3E22-4846-8CD6-B65F28159137}"/>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0025FACD-542B-41AA-B5C5-BC97374060F3}"/>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EF3CC17E-2123-40B2-96E8-22E5A7713F98}"/>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C3994201-D9B2-45CC-B0B0-E621FDEE25AC}"/>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672A9E16-5B64-48CE-9FCC-CDD85FAB2761}"/>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10C200A5-2860-4173-B3E6-EE6E6791F6BD}"/>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7">
            <a:extLst>
              <a:ext uri="{FF2B5EF4-FFF2-40B4-BE49-F238E27FC236}">
                <a16:creationId xmlns:a16="http://schemas.microsoft.com/office/drawing/2014/main" id="{7CE0E1EF-1786-4B61-A668-E490DED3EF5E}"/>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Rectangle: Rounded Corners 7">
            <a:extLst>
              <a:ext uri="{FF2B5EF4-FFF2-40B4-BE49-F238E27FC236}">
                <a16:creationId xmlns:a16="http://schemas.microsoft.com/office/drawing/2014/main" id="{8F989411-1642-4C3D-A395-C3ADFDB52A10}"/>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Rounded Corners 6">
            <a:extLst>
              <a:ext uri="{FF2B5EF4-FFF2-40B4-BE49-F238E27FC236}">
                <a16:creationId xmlns:a16="http://schemas.microsoft.com/office/drawing/2014/main" id="{975552CF-E2FC-4C64-8CE0-BF3D8BD8D067}"/>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Rounded Corners 6">
            <a:extLst>
              <a:ext uri="{FF2B5EF4-FFF2-40B4-BE49-F238E27FC236}">
                <a16:creationId xmlns:a16="http://schemas.microsoft.com/office/drawing/2014/main" id="{C4373A1A-090A-41BC-BD2B-5A6DC5225088}"/>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Rounded Corners 6">
            <a:extLst>
              <a:ext uri="{FF2B5EF4-FFF2-40B4-BE49-F238E27FC236}">
                <a16:creationId xmlns:a16="http://schemas.microsoft.com/office/drawing/2014/main" id="{4EB2048A-C44E-4329-AD0A-503128A4D80A}"/>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Rounded Corners 8">
            <a:extLst>
              <a:ext uri="{FF2B5EF4-FFF2-40B4-BE49-F238E27FC236}">
                <a16:creationId xmlns:a16="http://schemas.microsoft.com/office/drawing/2014/main" id="{63C1BAE4-51A6-490A-9C10-76D9BF20463F}"/>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17" name="Rectangle: Rounded Corners 16">
            <a:extLst>
              <a:ext uri="{FF2B5EF4-FFF2-40B4-BE49-F238E27FC236}">
                <a16:creationId xmlns:a16="http://schemas.microsoft.com/office/drawing/2014/main" id="{6E5727B9-675D-48BA-BEA6-CD00737F3C1A}"/>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Rounded Corners 8">
            <a:extLst>
              <a:ext uri="{FF2B5EF4-FFF2-40B4-BE49-F238E27FC236}">
                <a16:creationId xmlns:a16="http://schemas.microsoft.com/office/drawing/2014/main" id="{C0A44FB0-8508-4EC2-A806-38792524E8DC}"/>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Rounded Corners 8">
            <a:extLst>
              <a:ext uri="{FF2B5EF4-FFF2-40B4-BE49-F238E27FC236}">
                <a16:creationId xmlns:a16="http://schemas.microsoft.com/office/drawing/2014/main" id="{963849A9-3F4E-4160-ACC1-141CB9DA4343}"/>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Rounded Corners 8">
            <a:extLst>
              <a:ext uri="{FF2B5EF4-FFF2-40B4-BE49-F238E27FC236}">
                <a16:creationId xmlns:a16="http://schemas.microsoft.com/office/drawing/2014/main" id="{B64042EC-2244-4F34-8260-9A57E96C1C64}"/>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Rounded Corners 8">
            <a:extLst>
              <a:ext uri="{FF2B5EF4-FFF2-40B4-BE49-F238E27FC236}">
                <a16:creationId xmlns:a16="http://schemas.microsoft.com/office/drawing/2014/main" id="{BD86F667-A185-4F86-81C4-53FE05DD2DB4}"/>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62067054-CC06-46B5-8A75-CF8F9F2D007B}"/>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
        <p:nvSpPr>
          <p:cNvPr id="17" name="Rectangle: Rounded Corners 16">
            <a:extLst>
              <a:ext uri="{FF2B5EF4-FFF2-40B4-BE49-F238E27FC236}">
                <a16:creationId xmlns:a16="http://schemas.microsoft.com/office/drawing/2014/main" id="{BCF0E9AC-3A26-4B88-B49B-9E6DF3BDAF9A}"/>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
        <p:nvSpPr>
          <p:cNvPr id="8" name="Rectangle: Rounded Corners 7">
            <a:extLst>
              <a:ext uri="{FF2B5EF4-FFF2-40B4-BE49-F238E27FC236}">
                <a16:creationId xmlns:a16="http://schemas.microsoft.com/office/drawing/2014/main" id="{4112730D-E6A3-41B0-905C-AA70AB570A9F}"/>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
        <p:nvSpPr>
          <p:cNvPr id="5" name="Rectangle: Rounded Corners 4">
            <a:extLst>
              <a:ext uri="{FF2B5EF4-FFF2-40B4-BE49-F238E27FC236}">
                <a16:creationId xmlns:a16="http://schemas.microsoft.com/office/drawing/2014/main" id="{43CE0EA1-30A5-4382-BBE3-3B4EA34BC92C}"/>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
        <p:nvSpPr>
          <p:cNvPr id="7" name="Rectangle: Rounded Corners 6">
            <a:extLst>
              <a:ext uri="{FF2B5EF4-FFF2-40B4-BE49-F238E27FC236}">
                <a16:creationId xmlns:a16="http://schemas.microsoft.com/office/drawing/2014/main" id="{19CEE5B8-BF0F-4BDC-B794-AFFF8BE12A11}"/>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
        <p:nvSpPr>
          <p:cNvPr id="18" name="Rectangle: Rounded Corners 17">
            <a:extLst>
              <a:ext uri="{FF2B5EF4-FFF2-40B4-BE49-F238E27FC236}">
                <a16:creationId xmlns:a16="http://schemas.microsoft.com/office/drawing/2014/main" id="{D5A9BBB8-8087-4B8B-8EB9-B84763A74ED3}"/>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6">
            <a:extLst>
              <a:ext uri="{FF2B5EF4-FFF2-40B4-BE49-F238E27FC236}">
                <a16:creationId xmlns:a16="http://schemas.microsoft.com/office/drawing/2014/main" id="{EF8C7ACB-6C6B-4199-BE07-4A95E2430369}"/>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C4CEEB1F-3616-49F8-9606-4BC341E6212D}"/>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
        <p:nvSpPr>
          <p:cNvPr id="12" name="Rectangle: Rounded Corners 11">
            <a:extLst>
              <a:ext uri="{FF2B5EF4-FFF2-40B4-BE49-F238E27FC236}">
                <a16:creationId xmlns:a16="http://schemas.microsoft.com/office/drawing/2014/main" id="{38AA7782-D119-4A32-8BE4-49B4A81AF420}"/>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Rectangle: Rounded Corners 6">
            <a:extLst>
              <a:ext uri="{FF2B5EF4-FFF2-40B4-BE49-F238E27FC236}">
                <a16:creationId xmlns:a16="http://schemas.microsoft.com/office/drawing/2014/main" id="{1BAE12C4-13B2-42F4-B2F8-393F7B1E23B9}"/>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Rectangle: Rounded Corners 6">
            <a:extLst>
              <a:ext uri="{FF2B5EF4-FFF2-40B4-BE49-F238E27FC236}">
                <a16:creationId xmlns:a16="http://schemas.microsoft.com/office/drawing/2014/main" id="{2F9592CB-056B-4D37-8CEF-A08F10EA4805}"/>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
        <p:nvSpPr>
          <p:cNvPr id="3" name="Rectangle: Rounded Corners 2">
            <a:extLst>
              <a:ext uri="{FF2B5EF4-FFF2-40B4-BE49-F238E27FC236}">
                <a16:creationId xmlns:a16="http://schemas.microsoft.com/office/drawing/2014/main" id="{A46C776A-DD6E-4BC9-B62B-DDE580882AE6}"/>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40" name="Rectangle: Rounded Corners 39">
            <a:extLst>
              <a:ext uri="{FF2B5EF4-FFF2-40B4-BE49-F238E27FC236}">
                <a16:creationId xmlns:a16="http://schemas.microsoft.com/office/drawing/2014/main" id="{5934D722-6ECC-455A-9B84-EE26E59491DC}"/>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2" name="Rectangle: Rounded Corners 11">
            <a:extLst>
              <a:ext uri="{FF2B5EF4-FFF2-40B4-BE49-F238E27FC236}">
                <a16:creationId xmlns:a16="http://schemas.microsoft.com/office/drawing/2014/main" id="{2E665A8B-BF75-4F56-9DFD-89A2D37A8BFA}"/>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3" name="Rectangle: Rounded Corners 12">
            <a:extLst>
              <a:ext uri="{FF2B5EF4-FFF2-40B4-BE49-F238E27FC236}">
                <a16:creationId xmlns:a16="http://schemas.microsoft.com/office/drawing/2014/main" id="{10B5586D-6D4B-442A-99D2-B33FEAAD6988}"/>
              </a:ext>
            </a:extLst>
          </p:cNvPr>
          <p:cNvSpPr/>
          <p:nvPr/>
        </p:nvSpPr>
        <p:spPr>
          <a:xfrm>
            <a:off x="403894" y="6528583"/>
            <a:ext cx="2307730" cy="140777"/>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31133</TotalTime>
  <Words>3767</Words>
  <Application>Microsoft Office PowerPoint</Application>
  <PresentationFormat>Widescreen</PresentationFormat>
  <Paragraphs>504</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AYO</cp:lastModifiedBy>
  <cp:revision>76</cp:revision>
  <cp:lastPrinted>2000-01-01T00:00:00Z</cp:lastPrinted>
  <dcterms:created xsi:type="dcterms:W3CDTF">2022-01-15T17:28:45Z</dcterms:created>
  <dcterms:modified xsi:type="dcterms:W3CDTF">2023-02-16T11:05:40Z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